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3.webp" ContentType="image/webp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64" r:id="rId4"/>
    <p:sldId id="260" r:id="rId5"/>
    <p:sldId id="258" r:id="rId6"/>
    <p:sldId id="265" r:id="rId7"/>
    <p:sldId id="266" r:id="rId8"/>
    <p:sldId id="267" r:id="rId9"/>
    <p:sldId id="259" r:id="rId10"/>
    <p:sldId id="269" r:id="rId11"/>
    <p:sldId id="268" r:id="rId12"/>
    <p:sldId id="270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дмин" initials="А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AB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9"/>
    <p:restoredTop sz="95865"/>
  </p:normalViewPr>
  <p:slideViewPr>
    <p:cSldViewPr snapToGrid="0" snapToObjects="1" showGuides="1">
      <p:cViewPr varScale="1">
        <p:scale>
          <a:sx n="112" d="100"/>
          <a:sy n="112" d="100"/>
        </p:scale>
        <p:origin x="43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webp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3994" y="365125"/>
            <a:ext cx="9339805" cy="782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uk-U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33A510-5FE2-204E-9160-24E0564F0D95}" type="datetimeFigureOut">
              <a:rPr lang="uk-UA" smtClean="0"/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9C731-2F00-A542-B32A-0BB7BF80CD4D}" type="slidenum">
              <a:rPr lang="uk-UA" smtClean="0"/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6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jpe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webp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1396" y="1922585"/>
            <a:ext cx="9586603" cy="1716329"/>
          </a:xfrm>
        </p:spPr>
        <p:txBody>
          <a:bodyPr>
            <a:noAutofit/>
          </a:bodyPr>
          <a:lstStyle/>
          <a:p>
            <a:r>
              <a:rPr lang="ru-RU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Курсовая работа </a:t>
            </a:r>
            <a:br>
              <a:rPr lang="ru-RU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Тема</a:t>
            </a:r>
            <a:r>
              <a:rPr lang="en-US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Создание сайта для магазина компьютерных игр</a:t>
            </a:r>
            <a:endParaRPr lang="ru-RU" sz="40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26150" y="4665980"/>
            <a:ext cx="4835525" cy="1348105"/>
          </a:xfrm>
        </p:spPr>
        <p:txBody>
          <a:bodyPr>
            <a:noAutofit/>
          </a:bodyPr>
          <a:lstStyle/>
          <a:p>
            <a:pPr algn="r"/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 студент группы ИСП 313</a:t>
            </a:r>
            <a:endParaRPr lang="ru-RU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Юдин Д.Н</a:t>
            </a:r>
            <a:endParaRPr lang="ru-RU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Ермошкина М.В</a:t>
            </a:r>
            <a:endParaRPr lang="ru-RU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35419" y="347026"/>
            <a:ext cx="69814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Государственное бюджетное профессиональное образовательное учреждение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Республика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Мордовия «Саранский политехнический техникум»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4677508" y="5706178"/>
            <a:ext cx="198056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Саранск, 2025 г</a:t>
            </a:r>
            <a:endParaRPr lang="ru-RU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е поле 1"/>
          <p:cNvSpPr txBox="1"/>
          <p:nvPr/>
        </p:nvSpPr>
        <p:spPr>
          <a:xfrm>
            <a:off x="1736725" y="469900"/>
            <a:ext cx="533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 страницы </a:t>
            </a: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«Скидок»</a:t>
            </a:r>
            <a:r>
              <a:rPr lang="ru-RU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alt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7050" y="1054100"/>
            <a:ext cx="11137900" cy="54781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е поле 1"/>
          <p:cNvSpPr txBox="1"/>
          <p:nvPr/>
        </p:nvSpPr>
        <p:spPr>
          <a:xfrm>
            <a:off x="1964690" y="45974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 страниц игр</a:t>
            </a:r>
            <a:endParaRPr lang="ru-RU" alt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485" y="1192530"/>
            <a:ext cx="5115560" cy="3341370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4910" y="1802130"/>
            <a:ext cx="7073900" cy="3886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840" y="756380"/>
            <a:ext cx="9339805" cy="782511"/>
          </a:xfrm>
        </p:spPr>
        <p:txBody>
          <a:bodyPr>
            <a:normAutofit fontScale="90000"/>
          </a:bodyPr>
          <a:lstStyle/>
          <a:p>
            <a:r>
              <a:rPr lang="en-US" altLang="en-US" sz="355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</a:t>
            </a:r>
            <a:r>
              <a:rPr lang="en-US" altLang="ru-RU" sz="355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55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сайта</a:t>
            </a:r>
            <a:br>
              <a:rPr lang="ru-RU" dirty="0"/>
            </a:br>
            <a:endParaRPr lang="x-none" dirty="0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8320" y="1418590"/>
            <a:ext cx="2676525" cy="3543300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655" y="4842510"/>
            <a:ext cx="3943350" cy="1209675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55" y="1805940"/>
            <a:ext cx="6099810" cy="3246120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8555" y="1032510"/>
            <a:ext cx="4667250" cy="638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altLang="x-none" dirty="0"/>
              <a:t>Заключение</a:t>
            </a:r>
            <a:endParaRPr lang="ru-RU" altLang="x-none" dirty="0"/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1005205" y="1373505"/>
            <a:ext cx="10348595" cy="32867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ходе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выполнения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курсовой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работы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был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магазин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компьютерных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игр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который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сочетает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себе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удобный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разнообразный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ассортимент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товаров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акценты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сделаны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простоте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навигации</a:t>
            </a:r>
            <a:r>
              <a:rPr lang="ru-RU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интуитивно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понятном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процессе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оформления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заказа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что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обеспечивает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положительный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пользовательский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опыт</a:t>
            </a:r>
            <a:r>
              <a:rPr lang="ru-RU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alt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результате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был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рабочий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прототип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магазина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демонстрирующий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способность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удовлетворять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потребности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целевой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аудитории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предоставляющий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основу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дальнейшего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развития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расширения</a:t>
            </a:r>
            <a:r>
              <a:rPr lang="en-US" alt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функциональности</a:t>
            </a:r>
            <a:r>
              <a:rPr lang="ru-RU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alt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03230" y="2883802"/>
            <a:ext cx="6759992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 ВНИМАНИЕ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en-US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работы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курсовой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работы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заключается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разработке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реализации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</a:t>
            </a:r>
            <a:r>
              <a:rPr lang="en-US" alt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магазина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продажи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видеоигр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который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будет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сочетать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себе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интуитивно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понятный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надежные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механизмы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оплаты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доставки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направлена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платформы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которая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удовлетворит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потребности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геймеров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обеспечивая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комфортный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безопасный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покупки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Задачи</a:t>
            </a:r>
            <a:r>
              <a:rPr lang="en-US" dirty="0" smtClean="0"/>
              <a:t>:</a:t>
            </a:r>
            <a:endParaRPr lang="x-none" dirty="0"/>
          </a:p>
        </p:txBody>
      </p:sp>
      <p:grpSp>
        <p:nvGrpSpPr>
          <p:cNvPr id="4" name="组合 1"/>
          <p:cNvGrpSpPr/>
          <p:nvPr/>
        </p:nvGrpSpPr>
        <p:grpSpPr>
          <a:xfrm>
            <a:off x="5159640" y="1527204"/>
            <a:ext cx="1819380" cy="3776112"/>
            <a:chOff x="4923304" y="1684213"/>
            <a:chExt cx="2229277" cy="4626854"/>
          </a:xfrm>
        </p:grpSpPr>
        <p:sp>
          <p:nvSpPr>
            <p:cNvPr id="5" name="Freeform 4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/>
            <p:cNvSpPr/>
            <p:nvPr/>
          </p:nvSpPr>
          <p:spPr>
            <a:xfrm>
              <a:off x="5793154" y="2315778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100" b="1" kern="1200" dirty="0">
                  <a:solidFill>
                    <a:srgbClr val="595959">
                      <a:hueOff val="0"/>
                      <a:satOff val="0"/>
                      <a:lumOff val="0"/>
                      <a:alphaOff val="0"/>
                    </a:srgb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</a:t>
              </a:r>
              <a:endParaRPr lang="en-US" sz="3100" b="1" kern="1200" dirty="0">
                <a:solidFill>
                  <a:srgbClr val="595959">
                    <a:hueOff val="0"/>
                    <a:satOff val="0"/>
                    <a:lumOff val="0"/>
                    <a:alphaOff val="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6" name="Freeform 5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/>
            <p:cNvSpPr/>
            <p:nvPr/>
          </p:nvSpPr>
          <p:spPr>
            <a:xfrm>
              <a:off x="5306522" y="3320269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100" b="1" kern="1200" dirty="0">
                  <a:solidFill>
                    <a:srgbClr val="595959">
                      <a:hueOff val="0"/>
                      <a:satOff val="0"/>
                      <a:lumOff val="0"/>
                      <a:alphaOff val="0"/>
                    </a:srgb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</a:t>
              </a:r>
              <a:endParaRPr lang="en-US" sz="3100" b="1" kern="1200" dirty="0">
                <a:solidFill>
                  <a:srgbClr val="595959">
                    <a:hueOff val="0"/>
                    <a:satOff val="0"/>
                    <a:lumOff val="0"/>
                    <a:alphaOff val="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7" name="Freeform 6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/>
            <p:cNvSpPr/>
            <p:nvPr/>
          </p:nvSpPr>
          <p:spPr>
            <a:xfrm>
              <a:off x="5793154" y="4299283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100" b="1" kern="1200">
                <a:solidFill>
                  <a:srgbClr val="595959">
                    <a:hueOff val="0"/>
                    <a:satOff val="0"/>
                    <a:lumOff val="0"/>
                    <a:alphaOff val="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8" name="Freeform 7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/>
            <p:cNvSpPr/>
            <p:nvPr/>
          </p:nvSpPr>
          <p:spPr>
            <a:xfrm>
              <a:off x="5306522" y="5329250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100" b="1" kern="1200" dirty="0">
                  <a:solidFill>
                    <a:srgbClr val="595959">
                      <a:hueOff val="0"/>
                      <a:satOff val="0"/>
                      <a:lumOff val="0"/>
                      <a:alphaOff val="0"/>
                    </a:srgb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</a:t>
              </a:r>
              <a:endParaRPr lang="en-US" sz="3100" b="1" kern="1200" dirty="0">
                <a:solidFill>
                  <a:srgbClr val="595959">
                    <a:hueOff val="0"/>
                    <a:satOff val="0"/>
                    <a:lumOff val="0"/>
                    <a:alphaOff val="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9" name="Group 8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/>
            <p:cNvGrpSpPr/>
            <p:nvPr/>
          </p:nvGrpSpPr>
          <p:grpSpPr>
            <a:xfrm>
              <a:off x="5407972" y="3693193"/>
              <a:ext cx="1744609" cy="1744787"/>
              <a:chOff x="5466028" y="3573608"/>
              <a:chExt cx="1744609" cy="1744787"/>
            </a:xfrm>
          </p:grpSpPr>
          <p:sp>
            <p:nvSpPr>
              <p:cNvPr id="19" name="Circular Arrow 18"/>
              <p:cNvSpPr/>
              <p:nvPr/>
            </p:nvSpPr>
            <p:spPr>
              <a:xfrm>
                <a:off x="5466028" y="3573608"/>
                <a:ext cx="1744609" cy="1744787"/>
              </a:xfrm>
              <a:prstGeom prst="circularArrow">
                <a:avLst>
                  <a:gd name="adj1" fmla="val 10980"/>
                  <a:gd name="adj2" fmla="val 1142322"/>
                  <a:gd name="adj3" fmla="val 4500000"/>
                  <a:gd name="adj4" fmla="val 13500000"/>
                  <a:gd name="adj5" fmla="val 12500"/>
                </a:avLst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6018081" y="4121528"/>
                <a:ext cx="584388" cy="584388"/>
              </a:xfrm>
              <a:prstGeom prst="ellipse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C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10" name="Group 9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/>
            <p:cNvGrpSpPr/>
            <p:nvPr/>
          </p:nvGrpSpPr>
          <p:grpSpPr>
            <a:xfrm>
              <a:off x="5047662" y="4811504"/>
              <a:ext cx="1498839" cy="1499563"/>
              <a:chOff x="5105718" y="4691919"/>
              <a:chExt cx="1498839" cy="1499563"/>
            </a:xfrm>
          </p:grpSpPr>
          <p:sp>
            <p:nvSpPr>
              <p:cNvPr id="17" name="Block Arc 16"/>
              <p:cNvSpPr/>
              <p:nvPr/>
            </p:nvSpPr>
            <p:spPr>
              <a:xfrm>
                <a:off x="5105718" y="4691919"/>
                <a:ext cx="1498839" cy="1499563"/>
              </a:xfrm>
              <a:prstGeom prst="blockArc">
                <a:avLst>
                  <a:gd name="adj1" fmla="val 0"/>
                  <a:gd name="adj2" fmla="val 18900000"/>
                  <a:gd name="adj3" fmla="val 12740"/>
                </a:avLst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5576543" y="5163711"/>
                <a:ext cx="584388" cy="584388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D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11" name="Group 10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/>
            <p:cNvGrpSpPr/>
            <p:nvPr/>
          </p:nvGrpSpPr>
          <p:grpSpPr>
            <a:xfrm>
              <a:off x="4923304" y="2686852"/>
              <a:ext cx="1744609" cy="1744787"/>
              <a:chOff x="4981360" y="2567267"/>
              <a:chExt cx="1744609" cy="1744787"/>
            </a:xfrm>
          </p:grpSpPr>
          <p:sp>
            <p:nvSpPr>
              <p:cNvPr id="15" name="Shape 14"/>
              <p:cNvSpPr/>
              <p:nvPr/>
            </p:nvSpPr>
            <p:spPr>
              <a:xfrm>
                <a:off x="4981360" y="2567267"/>
                <a:ext cx="1744609" cy="1744787"/>
              </a:xfrm>
              <a:prstGeom prst="leftCircularArrow">
                <a:avLst>
                  <a:gd name="adj1" fmla="val 10980"/>
                  <a:gd name="adj2" fmla="val 1142322"/>
                  <a:gd name="adj3" fmla="val 6300000"/>
                  <a:gd name="adj4" fmla="val 18900000"/>
                  <a:gd name="adj5" fmla="val 1250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5576543" y="3163803"/>
                <a:ext cx="584388" cy="584388"/>
              </a:xfrm>
              <a:prstGeom prst="ellipse">
                <a:avLst/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B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12" name="Group 11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/>
            <p:cNvGrpSpPr/>
            <p:nvPr/>
          </p:nvGrpSpPr>
          <p:grpSpPr>
            <a:xfrm>
              <a:off x="5407972" y="1684213"/>
              <a:ext cx="1744609" cy="1744787"/>
              <a:chOff x="5466028" y="1564628"/>
              <a:chExt cx="1744609" cy="1744787"/>
            </a:xfrm>
          </p:grpSpPr>
          <p:sp>
            <p:nvSpPr>
              <p:cNvPr id="13" name="Circular Arrow 12"/>
              <p:cNvSpPr/>
              <p:nvPr/>
            </p:nvSpPr>
            <p:spPr>
              <a:xfrm>
                <a:off x="5466028" y="1564628"/>
                <a:ext cx="1744609" cy="1744787"/>
              </a:xfrm>
              <a:prstGeom prst="circularArrow">
                <a:avLst>
                  <a:gd name="adj1" fmla="val 10980"/>
                  <a:gd name="adj2" fmla="val 1142322"/>
                  <a:gd name="adj3" fmla="val 4500000"/>
                  <a:gd name="adj4" fmla="val 10800000"/>
                  <a:gd name="adj5" fmla="val 12500"/>
                </a:avLst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6050547" y="2147096"/>
                <a:ext cx="584388" cy="584388"/>
              </a:xfrm>
              <a:prstGeom prst="ellipse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A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21" name="组合 33"/>
          <p:cNvGrpSpPr/>
          <p:nvPr/>
        </p:nvGrpSpPr>
        <p:grpSpPr>
          <a:xfrm>
            <a:off x="7151607" y="1527323"/>
            <a:ext cx="2717424" cy="672036"/>
            <a:chOff x="874714" y="3441028"/>
            <a:chExt cx="2717424" cy="672036"/>
          </a:xfrm>
        </p:grpSpPr>
        <p:sp>
          <p:nvSpPr>
            <p:cNvPr id="22" name="矩形 34"/>
            <p:cNvSpPr/>
            <p:nvPr/>
          </p:nvSpPr>
          <p:spPr>
            <a:xfrm>
              <a:off x="874714" y="3800644"/>
              <a:ext cx="2717424" cy="3124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ea typeface="inpin heiti" panose="00000500000000000000" pitchFamily="2" charset="-122"/>
                <a:cs typeface="Times New Roman" panose="02020603050405020304" pitchFamily="18" charset="0"/>
                <a:sym typeface="inpin heiti" panose="00000500000000000000" pitchFamily="2" charset="-122"/>
              </a:endParaRPr>
            </a:p>
          </p:txBody>
        </p:sp>
        <p:sp>
          <p:nvSpPr>
            <p:cNvPr id="23" name="矩形 35"/>
            <p:cNvSpPr/>
            <p:nvPr/>
          </p:nvSpPr>
          <p:spPr>
            <a:xfrm>
              <a:off x="973773" y="3441028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ru-RU" altLang="zh-CN" b="1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Разработка дизайна</a:t>
              </a:r>
              <a:endParaRPr lang="ru-RU" altLang="zh-CN" b="1" dirty="0">
                <a:solidFill>
                  <a:schemeClr val="tx1"/>
                </a:solidFill>
                <a:latin typeface="Times New Roman" panose="02020603050405020304" pitchFamily="18" charset="0"/>
                <a:ea typeface="inpin heiti" panose="00000500000000000000" pitchFamily="2" charset="-122"/>
                <a:cs typeface="Times New Roman" panose="02020603050405020304" pitchFamily="18" charset="0"/>
                <a:sym typeface="inpin heiti" panose="00000500000000000000" pitchFamily="2" charset="-122"/>
              </a:endParaRPr>
            </a:p>
          </p:txBody>
        </p:sp>
      </p:grpSp>
      <p:grpSp>
        <p:nvGrpSpPr>
          <p:cNvPr id="24" name="组合 36"/>
          <p:cNvGrpSpPr/>
          <p:nvPr/>
        </p:nvGrpSpPr>
        <p:grpSpPr>
          <a:xfrm>
            <a:off x="7074136" y="3612932"/>
            <a:ext cx="2794260" cy="933021"/>
            <a:chOff x="797878" y="3180043"/>
            <a:chExt cx="2794260" cy="933021"/>
          </a:xfrm>
        </p:grpSpPr>
        <p:sp>
          <p:nvSpPr>
            <p:cNvPr id="25" name="矩形 40"/>
            <p:cNvSpPr/>
            <p:nvPr/>
          </p:nvSpPr>
          <p:spPr>
            <a:xfrm>
              <a:off x="874713" y="3800644"/>
              <a:ext cx="2717425" cy="3124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endParaRPr lang="ru-RU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26" name="矩形 41"/>
            <p:cNvSpPr/>
            <p:nvPr/>
          </p:nvSpPr>
          <p:spPr>
            <a:xfrm>
              <a:off x="797878" y="3180043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ru-RU" altLang="en-US" b="1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Реализация</a:t>
              </a:r>
              <a:endParaRPr lang="ru-RU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inpin heiti" panose="00000500000000000000" pitchFamily="2" charset="-122"/>
                <a:cs typeface="Times New Roman" panose="02020603050405020304" pitchFamily="18" charset="0"/>
                <a:sym typeface="inpin heiti" panose="00000500000000000000" pitchFamily="2" charset="-122"/>
              </a:endParaRPr>
            </a:p>
          </p:txBody>
        </p:sp>
      </p:grpSp>
      <p:grpSp>
        <p:nvGrpSpPr>
          <p:cNvPr id="27" name="组合 42"/>
          <p:cNvGrpSpPr/>
          <p:nvPr/>
        </p:nvGrpSpPr>
        <p:grpSpPr>
          <a:xfrm>
            <a:off x="1753507" y="2445954"/>
            <a:ext cx="2915489" cy="1358471"/>
            <a:chOff x="1493637" y="3418168"/>
            <a:chExt cx="2915489" cy="1358471"/>
          </a:xfrm>
        </p:grpSpPr>
        <p:sp>
          <p:nvSpPr>
            <p:cNvPr id="28" name="矩形 43"/>
            <p:cNvSpPr/>
            <p:nvPr/>
          </p:nvSpPr>
          <p:spPr>
            <a:xfrm>
              <a:off x="1493637" y="3800644"/>
              <a:ext cx="2915489" cy="9759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ru-RU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Важный этап в создании сайта, поскольку на нем строится вся дальнейшая работа</a:t>
              </a:r>
              <a:endParaRPr lang="ru-RU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inpin heiti" panose="00000500000000000000" pitchFamily="2" charset="-122"/>
                <a:cs typeface="Times New Roman" panose="02020603050405020304" pitchFamily="18" charset="0"/>
                <a:sym typeface="inpin heiti" panose="00000500000000000000" pitchFamily="2" charset="-122"/>
              </a:endParaRPr>
            </a:p>
          </p:txBody>
        </p:sp>
        <p:sp>
          <p:nvSpPr>
            <p:cNvPr id="29" name="矩形 44"/>
            <p:cNvSpPr/>
            <p:nvPr/>
          </p:nvSpPr>
          <p:spPr>
            <a:xfrm>
              <a:off x="2167152" y="3418168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ru-RU" altLang="en-US" b="1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Проектирование</a:t>
              </a:r>
              <a:endParaRPr lang="ru-RU" altLang="en-US" b="1" dirty="0">
                <a:solidFill>
                  <a:schemeClr val="tx1"/>
                </a:solidFill>
                <a:latin typeface="Times New Roman" panose="02020603050405020304" pitchFamily="18" charset="0"/>
                <a:ea typeface="inpin heiti" panose="00000500000000000000" pitchFamily="2" charset="-122"/>
                <a:cs typeface="Times New Roman" panose="02020603050405020304" pitchFamily="18" charset="0"/>
                <a:sym typeface="inpin heiti" panose="00000500000000000000" pitchFamily="2" charset="-122"/>
              </a:endParaRPr>
            </a:p>
          </p:txBody>
        </p:sp>
      </p:grpSp>
      <p:grpSp>
        <p:nvGrpSpPr>
          <p:cNvPr id="30" name="组合 45"/>
          <p:cNvGrpSpPr/>
          <p:nvPr/>
        </p:nvGrpSpPr>
        <p:grpSpPr>
          <a:xfrm>
            <a:off x="1752872" y="4209578"/>
            <a:ext cx="3252674" cy="1324610"/>
            <a:chOff x="1156452" y="3451823"/>
            <a:chExt cx="3252674" cy="1324610"/>
          </a:xfrm>
        </p:grpSpPr>
        <p:sp>
          <p:nvSpPr>
            <p:cNvPr id="31" name="矩形 46"/>
            <p:cNvSpPr/>
            <p:nvPr/>
          </p:nvSpPr>
          <p:spPr>
            <a:xfrm>
              <a:off x="1156452" y="3800438"/>
              <a:ext cx="3252470" cy="9759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Проверка</a:t>
              </a:r>
              <a:r>
                <a:rPr lang="en-US" altLang="ru-RU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 </a:t>
              </a:r>
              <a:r>
                <a:rPr lang="en-US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дизайна</a:t>
              </a:r>
              <a:r>
                <a:rPr lang="en-US" altLang="ru-RU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 </a:t>
              </a:r>
              <a:r>
                <a:rPr lang="en-US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на</a:t>
              </a:r>
              <a:r>
                <a:rPr lang="en-US" altLang="ru-RU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 </a:t>
              </a:r>
              <a:r>
                <a:rPr lang="en-US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различных</a:t>
              </a:r>
              <a:r>
                <a:rPr lang="en-US" altLang="ru-RU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 </a:t>
              </a:r>
              <a:r>
                <a:rPr lang="en-US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устройствах</a:t>
              </a:r>
              <a:r>
                <a:rPr lang="en-US" altLang="ru-RU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 </a:t>
              </a:r>
              <a:r>
                <a:rPr lang="en-US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и</a:t>
              </a:r>
              <a:r>
                <a:rPr lang="en-US" altLang="ru-RU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 </a:t>
              </a:r>
              <a:r>
                <a:rPr lang="en-US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браузерах</a:t>
              </a:r>
              <a:r>
                <a:rPr lang="en-US" altLang="ru-RU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, </a:t>
              </a:r>
              <a:r>
                <a:rPr lang="en-US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оценка</a:t>
              </a:r>
              <a:r>
                <a:rPr lang="en-US" altLang="ru-RU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 </a:t>
              </a:r>
              <a:r>
                <a:rPr lang="en-US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удобства</a:t>
              </a:r>
              <a:r>
                <a:rPr lang="en-US" altLang="ru-RU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 </a:t>
              </a:r>
              <a:r>
                <a:rPr lang="en-US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использования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32" name="矩形 47"/>
            <p:cNvSpPr/>
            <p:nvPr/>
          </p:nvSpPr>
          <p:spPr>
            <a:xfrm>
              <a:off x="2167152" y="3451823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ru-RU" altLang="zh-CN" b="1" dirty="0">
                  <a:solidFill>
                    <a:schemeClr val="tx1"/>
                  </a:solidFill>
                  <a:latin typeface="Times New Roman" panose="02020603050405020304" pitchFamily="18" charset="0"/>
                  <a:ea typeface="inpin heiti" panose="00000500000000000000" pitchFamily="2" charset="-122"/>
                  <a:cs typeface="Times New Roman" panose="02020603050405020304" pitchFamily="18" charset="0"/>
                  <a:sym typeface="inpin heiti" panose="00000500000000000000" pitchFamily="2" charset="-122"/>
                </a:rPr>
                <a:t>Тестирование</a:t>
              </a:r>
              <a:r>
                <a:rPr lang="ru-RU" altLang="zh-CN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</a:t>
              </a:r>
              <a:endParaRPr lang="ru-RU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sp>
        <p:nvSpPr>
          <p:cNvPr id="3" name="Текстовое поле 2"/>
          <p:cNvSpPr txBox="1"/>
          <p:nvPr/>
        </p:nvSpPr>
        <p:spPr>
          <a:xfrm>
            <a:off x="7150735" y="188722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привлекательного, удобного и функционального веб-ресурса </a:t>
            </a:r>
            <a:endParaRPr lang="ru-RU" alt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Текстовое поле 32"/>
          <p:cNvSpPr txBox="1"/>
          <p:nvPr/>
        </p:nvSpPr>
        <p:spPr>
          <a:xfrm>
            <a:off x="7073900" y="416306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этапе</a:t>
            </a:r>
            <a:r>
              <a:rPr lang="en-US" altLang="ru-RU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реализации</a:t>
            </a:r>
            <a:r>
              <a:rPr lang="en-US" altLang="ru-RU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происходит</a:t>
            </a:r>
            <a:r>
              <a:rPr lang="en-US" altLang="ru-RU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</a:t>
            </a:r>
            <a:r>
              <a:rPr lang="en-US" altLang="ru-RU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рабочего</a:t>
            </a:r>
            <a:r>
              <a:rPr lang="en-US" altLang="ru-RU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веб</a:t>
            </a:r>
            <a:r>
              <a:rPr lang="en-US" altLang="ru-RU" sz="160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сайта</a:t>
            </a:r>
            <a:endParaRPr lang="en-US" alt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3" grpId="0"/>
      <p:bldP spid="3" grpId="1"/>
      <p:bldP spid="3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690" y="430530"/>
            <a:ext cx="9339580" cy="963930"/>
          </a:xfrm>
        </p:spPr>
        <p:txBody>
          <a:bodyPr>
            <a:noAutofit/>
          </a:bodyPr>
          <a:lstStyle/>
          <a:p>
            <a:r>
              <a:rPr lang="ru-RU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Используемые языки программирования</a:t>
            </a:r>
            <a:b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Изображение 5"/>
          <p:cNvPicPr/>
          <p:nvPr/>
        </p:nvPicPr>
        <p:blipFill>
          <a:blip r:embed="rId2"/>
          <a:stretch>
            <a:fillRect/>
          </a:stretch>
        </p:blipFill>
        <p:spPr>
          <a:xfrm>
            <a:off x="4769485" y="1623060"/>
            <a:ext cx="1994535" cy="2613660"/>
          </a:xfrm>
          <a:prstGeom prst="rect">
            <a:avLst/>
          </a:prstGeom>
        </p:spPr>
      </p:pic>
      <p:pic>
        <p:nvPicPr>
          <p:cNvPr id="11" name="Изображение 10"/>
          <p:cNvPicPr/>
          <p:nvPr/>
        </p:nvPicPr>
        <p:blipFill>
          <a:blip r:embed="rId3"/>
          <a:stretch>
            <a:fillRect/>
          </a:stretch>
        </p:blipFill>
        <p:spPr>
          <a:xfrm>
            <a:off x="1270000" y="1728470"/>
            <a:ext cx="2686685" cy="2432050"/>
          </a:xfrm>
          <a:prstGeom prst="rect">
            <a:avLst/>
          </a:prstGeom>
        </p:spPr>
      </p:pic>
      <p:sp>
        <p:nvSpPr>
          <p:cNvPr id="12" name="Текстовое поле 11"/>
          <p:cNvSpPr txBox="1"/>
          <p:nvPr/>
        </p:nvSpPr>
        <p:spPr>
          <a:xfrm>
            <a:off x="984250" y="4160520"/>
            <a:ext cx="3379470" cy="1369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ru-RU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Я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зык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разметки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который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используется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создания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структуры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веб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Текстовое поле 12"/>
          <p:cNvSpPr txBox="1"/>
          <p:nvPr/>
        </p:nvSpPr>
        <p:spPr>
          <a:xfrm>
            <a:off x="4546600" y="4160520"/>
            <a:ext cx="2853690" cy="20631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Я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зык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стилей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который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используется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описания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внешнего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вида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HTML-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элементов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Изображение 2"/>
          <p:cNvPicPr/>
          <p:nvPr/>
        </p:nvPicPr>
        <p:blipFill>
          <a:blip r:embed="rId4"/>
          <a:stretch>
            <a:fillRect/>
          </a:stretch>
        </p:blipFill>
        <p:spPr>
          <a:xfrm>
            <a:off x="8082280" y="1728470"/>
            <a:ext cx="2583180" cy="2335530"/>
          </a:xfrm>
          <a:prstGeom prst="rect">
            <a:avLst/>
          </a:prstGeom>
        </p:spPr>
      </p:pic>
      <p:sp>
        <p:nvSpPr>
          <p:cNvPr id="4" name="Текстовое поле 3"/>
          <p:cNvSpPr txBox="1"/>
          <p:nvPr/>
        </p:nvSpPr>
        <p:spPr>
          <a:xfrm>
            <a:off x="7868285" y="4160520"/>
            <a:ext cx="40640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интерпретируемый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язык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программирования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который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используют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написания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frontend-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backend-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частей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сайтов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также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мобильных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приложений</a:t>
            </a:r>
            <a:r>
              <a:rPr lang="en-US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altLang="ru-RU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3" grpId="0"/>
      <p:bldP spid="4" grpId="0"/>
      <p:bldP spid="2" grpId="1"/>
      <p:bldP spid="12" grpId="1"/>
      <p:bldP spid="13" grpId="1"/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е поле 2"/>
          <p:cNvSpPr txBox="1"/>
          <p:nvPr/>
        </p:nvSpPr>
        <p:spPr>
          <a:xfrm>
            <a:off x="1822450" y="0"/>
            <a:ext cx="75222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Код описания внешнего вида</a:t>
            </a:r>
            <a:r>
              <a:rPr lang="ru-RU" altLang="en-US"/>
              <a:t> </a:t>
            </a:r>
            <a:endParaRPr lang="ru-RU" altLang="en-US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7905" y="789305"/>
            <a:ext cx="3575685" cy="2807335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870" y="4224020"/>
            <a:ext cx="5489575" cy="2095500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2895" y="1679575"/>
            <a:ext cx="7686675" cy="1447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/>
      </p:transition>
    </mc:Choice>
    <mc:Fallback>
      <p:transition spd="slow">
        <p:comb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е поле 1"/>
          <p:cNvSpPr txBox="1"/>
          <p:nvPr/>
        </p:nvSpPr>
        <p:spPr>
          <a:xfrm>
            <a:off x="2034540" y="460375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Код банера</a:t>
            </a:r>
            <a:r>
              <a:rPr lang="ru-RU" altLang="en-US"/>
              <a:t> </a:t>
            </a:r>
            <a:endParaRPr lang="ru-RU" altLang="en-US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9615" y="1344930"/>
            <a:ext cx="11286490" cy="304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е поле 1"/>
          <p:cNvSpPr txBox="1"/>
          <p:nvPr/>
        </p:nvSpPr>
        <p:spPr>
          <a:xfrm>
            <a:off x="1498600" y="707390"/>
            <a:ext cx="49669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сылки</a:t>
            </a:r>
            <a:r>
              <a:rPr lang="en-US" altLang="ru-RU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разделы</a:t>
            </a:r>
            <a:r>
              <a:rPr lang="en-US" altLang="ru-RU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сайта</a:t>
            </a:r>
            <a:endParaRPr lang="en-US" alt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705" y="1290955"/>
            <a:ext cx="9401175" cy="1466850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05" y="2882900"/>
            <a:ext cx="9358630" cy="1476375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05" y="4484370"/>
            <a:ext cx="9357995" cy="1476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9902" y="658202"/>
            <a:ext cx="9339805" cy="782511"/>
          </a:xfrm>
        </p:spPr>
        <p:txBody>
          <a:bodyPr>
            <a:normAutofit fontScale="90000"/>
          </a:bodyPr>
          <a:lstStyle/>
          <a:p>
            <a:r>
              <a:rPr lang="ru-RU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Дизайн  «Главной»</a:t>
            </a:r>
            <a:r>
              <a:rPr lang="ru-RU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страницы</a:t>
            </a:r>
            <a:br>
              <a:rPr lang="ru-RU" dirty="0"/>
            </a:br>
            <a:endParaRPr lang="x-none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7210" y="1035685"/>
            <a:ext cx="11285220" cy="55543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е поле 1"/>
          <p:cNvSpPr txBox="1"/>
          <p:nvPr/>
        </p:nvSpPr>
        <p:spPr>
          <a:xfrm>
            <a:off x="1676400" y="327025"/>
            <a:ext cx="52152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 страницы </a:t>
            </a: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«Каталог»</a:t>
            </a:r>
            <a:endParaRPr lang="ru-RU" alt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2765" y="910590"/>
            <a:ext cx="11659235" cy="5546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4ADA2"/>
      </a:accent1>
      <a:accent2>
        <a:srgbClr val="E2D0B2"/>
      </a:accent2>
      <a:accent3>
        <a:srgbClr val="A5A5A5"/>
      </a:accent3>
      <a:accent4>
        <a:srgbClr val="F1B8BC"/>
      </a:accent4>
      <a:accent5>
        <a:srgbClr val="9CB0D3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2019</Words>
  <Application>WPS Presentation</Application>
  <PresentationFormat>Широкоэкранный</PresentationFormat>
  <Paragraphs>80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Arial</vt:lpstr>
      <vt:lpstr>SimSun</vt:lpstr>
      <vt:lpstr>Wingdings</vt:lpstr>
      <vt:lpstr>Times New Roman</vt:lpstr>
      <vt:lpstr>inpin heiti</vt:lpstr>
      <vt:lpstr>Calibri</vt:lpstr>
      <vt:lpstr>Microsoft YaHei</vt:lpstr>
      <vt:lpstr>Arial Unicode MS</vt:lpstr>
      <vt:lpstr>Calibri Light</vt:lpstr>
      <vt:lpstr>Office Theme</vt:lpstr>
      <vt:lpstr>Курсовая работа  Тема: Создание сайта для магазина компьютерных игр</vt:lpstr>
      <vt:lpstr>Цель работы:</vt:lpstr>
      <vt:lpstr>Задачи:</vt:lpstr>
      <vt:lpstr>Используемые языки программирования </vt:lpstr>
      <vt:lpstr>PowerPoint 演示文稿</vt:lpstr>
      <vt:lpstr>PowerPoint 演示文稿</vt:lpstr>
      <vt:lpstr>PowerPoint 演示文稿</vt:lpstr>
      <vt:lpstr>Дизайн  «Главной»страницы </vt:lpstr>
      <vt:lpstr>PowerPoint 演示文稿</vt:lpstr>
      <vt:lpstr>PowerPoint 演示文稿</vt:lpstr>
      <vt:lpstr>PowerPoint 演示文稿</vt:lpstr>
      <vt:lpstr>Функционал сайта </vt:lpstr>
      <vt:lpstr>Заключение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Админ</cp:lastModifiedBy>
  <cp:revision>16</cp:revision>
  <dcterms:created xsi:type="dcterms:W3CDTF">2024-04-25T08:05:00Z</dcterms:created>
  <dcterms:modified xsi:type="dcterms:W3CDTF">2025-06-13T17:08:22Z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63A330F27C8C4FC68546D42514DC3263_13</vt:lpwstr>
  </property>
  <property fmtid="{D5CDD505-2E9C-101B-9397-08002B2CF9AE}" pid="3" name="KSOProductBuildVer">
    <vt:lpwstr>1049-12.2.0.21183</vt:lpwstr>
  </property>
</Properties>
</file>

<file path=docProps/thumbnail.jpeg>
</file>